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16" r:id="rId14"/>
    <p:sldId id="303" r:id="rId15"/>
    <p:sldId id="304" r:id="rId16"/>
    <p:sldId id="318" r:id="rId17"/>
    <p:sldId id="289" r:id="rId18"/>
    <p:sldId id="294" r:id="rId19"/>
    <p:sldId id="288" r:id="rId20"/>
    <p:sldId id="286" r:id="rId21"/>
    <p:sldId id="287" r:id="rId22"/>
    <p:sldId id="310" r:id="rId23"/>
    <p:sldId id="312" r:id="rId24"/>
    <p:sldId id="311" r:id="rId25"/>
    <p:sldId id="313" r:id="rId26"/>
    <p:sldId id="314" r:id="rId27"/>
    <p:sldId id="319" r:id="rId28"/>
    <p:sldId id="315" r:id="rId29"/>
    <p:sldId id="308" r:id="rId30"/>
    <p:sldId id="309" r:id="rId31"/>
    <p:sldId id="301" r:id="rId32"/>
    <p:sldId id="270" r:id="rId33"/>
    <p:sldId id="327" r:id="rId34"/>
    <p:sldId id="320" r:id="rId35"/>
    <p:sldId id="321" r:id="rId36"/>
    <p:sldId id="322" r:id="rId37"/>
    <p:sldId id="323" r:id="rId38"/>
    <p:sldId id="324" r:id="rId39"/>
    <p:sldId id="325" r:id="rId40"/>
    <p:sldId id="326" r:id="rId41"/>
    <p:sldId id="282" r:id="rId42"/>
    <p:sldId id="281" r:id="rId43"/>
    <p:sldId id="283" r:id="rId44"/>
    <p:sldId id="265" r:id="rId45"/>
    <p:sldId id="272" r:id="rId46"/>
    <p:sldId id="269" r:id="rId47"/>
    <p:sldId id="273" r:id="rId48"/>
    <p:sldId id="274" r:id="rId49"/>
    <p:sldId id="275" r:id="rId50"/>
    <p:sldId id="276" r:id="rId51"/>
    <p:sldId id="277" r:id="rId52"/>
    <p:sldId id="278" r:id="rId53"/>
    <p:sldId id="279" r:id="rId54"/>
    <p:sldId id="280" r:id="rId55"/>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2021/11/14</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31</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33</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40</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46</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18</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3001"/>
            <a:ext cx="8305207" cy="5213350"/>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smtClean="0"/>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lstStyle/>
          <a:p>
            <a:r>
              <a:rPr kumimoji="1" lang="ja-JP" altLang="en-US" sz="3600" dirty="0" smtClean="0"/>
              <a:t>評価付けシステム</a:t>
            </a:r>
            <a:r>
              <a:rPr kumimoji="1" lang="en-US" altLang="ja-JP" sz="3600" dirty="0" smtClean="0"/>
              <a:t/>
            </a:r>
            <a:br>
              <a:rPr kumimoji="1" lang="en-US" altLang="ja-JP" sz="3600" dirty="0" smtClean="0"/>
            </a:br>
            <a:r>
              <a:rPr lang="en-US" altLang="ja-JP" sz="3600" dirty="0" smtClean="0"/>
              <a:t>(</a:t>
            </a:r>
            <a:r>
              <a:rPr lang="ja-JP" altLang="en-US" sz="3600" dirty="0" smtClean="0"/>
              <a:t>応答速度評価アルゴリズム</a:t>
            </a:r>
            <a:r>
              <a:rPr lang="en-US" altLang="ja-JP" sz="3600" dirty="0" smtClean="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a:t>では評価付けを行う</a:t>
                </a:r>
                <a:r>
                  <a:rPr lang="en-US" altLang="ja-JP" dirty="0"/>
                  <a:t>. 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段階で評価し表</a:t>
                </a:r>
                <a:r>
                  <a:rPr lang="ja-JP" altLang="ja-JP" dirty="0" smtClean="0"/>
                  <a:t>示することによってユーザは調子の悪いサーバを見つけ易くなる．</a:t>
                </a:r>
                <a:r>
                  <a:rPr lang="ja-JP" altLang="en-US" dirty="0" smtClean="0"/>
                  <a:t>評価を行う数式は下記に示す．</a:t>
                </a:r>
                <a:endParaRPr lang="en-US" altLang="ja-JP" dirty="0"/>
              </a:p>
              <a:p>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𝑛</m:t>
                        </m:r>
                      </m:sub>
                    </m:sSub>
                  </m:oMath>
                </a14:m>
                <a:r>
                  <a:rPr lang="en-US" altLang="ja-JP" dirty="0"/>
                  <a:t> </a:t>
                </a:r>
                <a:r>
                  <a:rPr lang="ja-JP" altLang="ja-JP" dirty="0" err="1"/>
                  <a:t>は評</a:t>
                </a:r>
                <a:r>
                  <a:rPr lang="ja-JP" altLang="ja-JP" dirty="0"/>
                  <a:t>価される値</a:t>
                </a:r>
                <a:r>
                  <a:rPr lang="ja-JP" altLang="ja-JP" dirty="0" smtClean="0"/>
                  <a:t>，</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は過去</a:t>
                </a:r>
                <a:r>
                  <a:rPr lang="en-US" altLang="ja-JP" dirty="0"/>
                  <a:t>24</a:t>
                </a:r>
                <a:r>
                  <a:rPr lang="ja-JP" altLang="ja-JP" dirty="0"/>
                  <a:t>時間の平均速度，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6" name="図 5"/>
          <p:cNvPicPr>
            <a:picLocks noChangeAspect="1"/>
          </p:cNvPicPr>
          <p:nvPr/>
        </p:nvPicPr>
        <p:blipFill>
          <a:blip r:embed="rId3"/>
          <a:stretch>
            <a:fillRect/>
          </a:stretch>
        </p:blipFill>
        <p:spPr>
          <a:xfrm>
            <a:off x="-3461667" y="4892511"/>
            <a:ext cx="15968650" cy="1235710"/>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14</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15</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実装した</a:t>
            </a:r>
            <a:r>
              <a:rPr kumimoji="1" lang="ja-JP" altLang="en-US" dirty="0" smtClean="0"/>
              <a:t>割り振り方法</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547497" y="1508289"/>
                <a:ext cx="8049006" cy="3808429"/>
              </a:xfrm>
            </p:spPr>
            <p:txBody>
              <a:bodyPr>
                <a:normAutofit/>
              </a:bodyPr>
              <a:lstStyle/>
              <a:p>
                <a:r>
                  <a:rPr lang="ja-JP" altLang="ja-JP" dirty="0"/>
                  <a:t>本提案システムのロードバランサは過去</a:t>
                </a:r>
                <a:r>
                  <a:rPr lang="en-US" altLang="ja-JP" dirty="0"/>
                  <a:t>24</a:t>
                </a:r>
                <a:r>
                  <a:rPr lang="ja-JP" altLang="ja-JP" dirty="0"/>
                  <a:t>時間で評価が最も高いサーバに多く割り振る</a:t>
                </a:r>
                <a:r>
                  <a:rPr lang="ja-JP" altLang="ja-JP" dirty="0" smtClean="0"/>
                  <a:t>．</a:t>
                </a:r>
                <a:endParaRPr lang="en-US" altLang="ja-JP" dirty="0"/>
              </a:p>
              <a:p>
                <a:r>
                  <a:rPr lang="ja-JP" altLang="ja-JP" dirty="0" smtClean="0"/>
                  <a:t>この</a:t>
                </a:r>
                <a:r>
                  <a:rPr lang="ja-JP" altLang="ja-JP" dirty="0"/>
                  <a:t>割り振りは</a:t>
                </a:r>
                <a:r>
                  <a:rPr lang="en-US" altLang="ja-JP" dirty="0"/>
                  <a:t>Nginx(</a:t>
                </a:r>
                <a:r>
                  <a:rPr lang="ja-JP" altLang="ja-JP" dirty="0"/>
                  <a:t>エンジンエックス</a:t>
                </a:r>
                <a:r>
                  <a:rPr lang="en-US" altLang="ja-JP" dirty="0"/>
                  <a:t>)</a:t>
                </a:r>
                <a:r>
                  <a:rPr lang="ja-JP" altLang="ja-JP" dirty="0"/>
                  <a:t>という</a:t>
                </a:r>
                <a:r>
                  <a:rPr lang="en-US" altLang="ja-JP" dirty="0"/>
                  <a:t>Web</a:t>
                </a:r>
                <a:r>
                  <a:rPr lang="ja-JP" altLang="ja-JP" dirty="0"/>
                  <a:t>サーバを用いて，コンフィグの重みづけをプログラムによって書き換えることで実現させている</a:t>
                </a:r>
                <a:r>
                  <a:rPr lang="ja-JP" altLang="ja-JP" dirty="0" smtClean="0"/>
                  <a:t>．</a:t>
                </a:r>
                <a:endParaRPr lang="en-US" altLang="ja-JP" dirty="0" smtClean="0"/>
              </a:p>
              <a:p>
                <a:r>
                  <a:rPr lang="en-US" altLang="ja-JP" dirty="0" smtClean="0"/>
                  <a:t>Nginx</a:t>
                </a:r>
                <a:r>
                  <a:rPr lang="ja-JP" altLang="ja-JP" dirty="0"/>
                  <a:t>コンフィグの重みづけによる割り振り頻度は下記の数式で示す．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 </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𝑛</m:t>
                        </m:r>
                      </m:sub>
                    </m:sSub>
                  </m:oMath>
                </a14:m>
                <a:r>
                  <a:rPr lang="ja-JP" altLang="ja-JP" dirty="0"/>
                  <a:t>は重みづけの</a:t>
                </a:r>
                <a:r>
                  <a:rPr lang="ja-JP" altLang="ja-JP" dirty="0" smtClean="0"/>
                  <a:t>値</a:t>
                </a:r>
                <a:r>
                  <a:rPr lang="ja-JP" altLang="en-US" dirty="0" smtClean="0"/>
                  <a:t>，</a:t>
                </a:r>
                <a:r>
                  <a:rPr lang="en-US" altLang="ja-JP" dirty="0" smtClean="0"/>
                  <a:t>n</a:t>
                </a:r>
                <a:r>
                  <a:rPr lang="ja-JP" altLang="en-US" dirty="0" smtClean="0"/>
                  <a:t>は</a:t>
                </a:r>
                <a:r>
                  <a:rPr lang="ja-JP" altLang="en-US" dirty="0"/>
                  <a:t>サーバ</a:t>
                </a:r>
                <a:r>
                  <a:rPr lang="ja-JP" altLang="en-US" dirty="0" smtClean="0"/>
                  <a:t>数</a:t>
                </a:r>
                <a:r>
                  <a:rPr lang="ja-JP" altLang="ja-JP" dirty="0" smtClean="0"/>
                  <a:t>で</a:t>
                </a:r>
                <a:r>
                  <a:rPr lang="ja-JP" altLang="ja-JP" dirty="0"/>
                  <a:t>ある．</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547497" y="1508289"/>
                <a:ext cx="8049006" cy="3808429"/>
              </a:xfrm>
              <a:blipFill>
                <a:blip r:embed="rId2"/>
                <a:stretch>
                  <a:fillRect l="-1364" t="-3360" r="-909"/>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pic>
        <p:nvPicPr>
          <p:cNvPr id="11" name="図 10"/>
          <p:cNvPicPr>
            <a:picLocks noChangeAspect="1"/>
          </p:cNvPicPr>
          <p:nvPr/>
        </p:nvPicPr>
        <p:blipFill>
          <a:blip r:embed="rId3"/>
          <a:stretch>
            <a:fillRect/>
          </a:stretch>
        </p:blipFill>
        <p:spPr>
          <a:xfrm>
            <a:off x="-986282" y="5031545"/>
            <a:ext cx="10431422" cy="1609980"/>
          </a:xfrm>
          <a:prstGeom prst="rect">
            <a:avLst/>
          </a:prstGeom>
        </p:spPr>
      </p:pic>
    </p:spTree>
    <p:extLst>
      <p:ext uri="{BB962C8B-B14F-4D97-AF65-F5344CB8AC3E}">
        <p14:creationId xmlns:p14="http://schemas.microsoft.com/office/powerpoint/2010/main" val="1895997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32</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33</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42</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43</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44</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45</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46</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47</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49</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50</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547497" y="1545799"/>
            <a:ext cx="8049006"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smtClean="0"/>
              <a:t/>
            </a:r>
            <a:br>
              <a:rPr lang="en-US" altLang="ja-JP" sz="2500" dirty="0" smtClean="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9" y="2761488"/>
            <a:ext cx="7942791" cy="3703320"/>
          </a:xfrm>
        </p:spPr>
        <p:txBody>
          <a:bodyPr>
            <a:normAutofit/>
          </a:bodyPr>
          <a:lstStyle/>
          <a:p>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r>
              <a:rPr lang="ja-JP" altLang="en-US" dirty="0" smtClean="0"/>
              <a:t>異種環境において</a:t>
            </a:r>
            <a:r>
              <a:rPr lang="en-US" altLang="ja-JP" dirty="0" smtClean="0"/>
              <a:t>Web</a:t>
            </a:r>
            <a:r>
              <a:rPr lang="ja-JP" altLang="en-US" dirty="0" smtClean="0"/>
              <a:t>サーバ</a:t>
            </a:r>
            <a:r>
              <a:rPr lang="ja-JP" altLang="en-US" dirty="0"/>
              <a:t>の応答速度を考慮した</a:t>
            </a:r>
            <a:r>
              <a:rPr lang="ja-JP" altLang="en-US" dirty="0" smtClean="0"/>
              <a:t>ロードバランサの</a:t>
            </a:r>
            <a:r>
              <a:rPr lang="ja-JP" altLang="en-US" dirty="0"/>
              <a:t>設計と開発．</a:t>
            </a:r>
          </a:p>
          <a:p>
            <a:r>
              <a:rPr lang="ja-JP" altLang="en-US" dirty="0"/>
              <a:t>サーバを監視し評価するシステムの設計と開発．</a:t>
            </a:r>
            <a:endParaRPr lang="en-US" altLang="ja-JP" dirty="0"/>
          </a:p>
          <a:p>
            <a:r>
              <a:rPr lang="ja-JP" altLang="en-US" dirty="0"/>
              <a:t>実験による実現可能性の評価</a:t>
            </a:r>
            <a:r>
              <a:rPr lang="en-US" altLang="ja-JP" dirty="0"/>
              <a:t/>
            </a:r>
            <a:br>
              <a:rPr lang="en-US" altLang="ja-JP" dirty="0"/>
            </a:br>
            <a:r>
              <a:rPr lang="ja-JP" altLang="en-US" dirty="0"/>
              <a:t>ロードバランサと</a:t>
            </a:r>
            <a:r>
              <a:rPr lang="en-US" altLang="ja-JP" dirty="0"/>
              <a:t>Web</a:t>
            </a:r>
            <a:r>
              <a:rPr lang="ja-JP" altLang="en-US" dirty="0"/>
              <a:t>サーバのボトルネック削減</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619539" y="701113"/>
            <a:ext cx="6098895" cy="1979151"/>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8315</TotalTime>
  <Words>4107</Words>
  <Application>Microsoft Office PowerPoint</Application>
  <PresentationFormat>画面に合わせる (4:3)</PresentationFormat>
  <Paragraphs>425</Paragraphs>
  <Slides>54</Slides>
  <Notes>16</Notes>
  <HiddenSlides>8</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54</vt:i4>
      </vt:variant>
    </vt:vector>
  </HeadingPairs>
  <TitlesOfParts>
    <vt:vector size="60"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評価付けシステム (応答速度評価アルゴリズム)</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提案システム実験結果：７回目</vt:lpstr>
      <vt:lpstr>提案システム実験結果：７回目</vt:lpstr>
      <vt:lpstr>ラウンドロビン実験結果：７回目</vt:lpstr>
      <vt:lpstr>ラウンドロビン実験結果：７回目</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207</cp:revision>
  <cp:lastPrinted>2021-07-27T10:53:03Z</cp:lastPrinted>
  <dcterms:created xsi:type="dcterms:W3CDTF">2018-06-14T09:18:55Z</dcterms:created>
  <dcterms:modified xsi:type="dcterms:W3CDTF">2021-11-15T00:52:40Z</dcterms:modified>
</cp:coreProperties>
</file>